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81"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1" d="100"/>
          <a:sy n="81" d="100"/>
        </p:scale>
        <p:origin x="10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34BD5F9-0C62-49FA-B3B7-C428134F6138}" type="datetimeFigureOut">
              <a:rPr lang="en-US" smtClean="0"/>
              <a:pPr/>
              <a:t>4/15/2014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C802364-0DC4-4B95-96A6-A01D39C1EF51}" type="slidenum">
              <a:rPr lang="en-US" smtClean="0"/>
              <a:pPr/>
              <a:t>‹#›</a:t>
            </a:fld>
            <a:endParaRPr lang="en-US"/>
          </a:p>
        </p:txBody>
      </p:sp>
    </p:spTree>
    <p:extLst>
      <p:ext uri="{BB962C8B-B14F-4D97-AF65-F5344CB8AC3E}">
        <p14:creationId xmlns:p14="http://schemas.microsoft.com/office/powerpoint/2010/main" val="109833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02364-0DC4-4B95-96A6-A01D39C1EF51}" type="slidenum">
              <a:rPr lang="en-US" smtClean="0"/>
              <a:pPr/>
              <a:t>1</a:t>
            </a:fld>
            <a:endParaRPr lang="en-US"/>
          </a:p>
        </p:txBody>
      </p:sp>
    </p:spTree>
    <p:extLst>
      <p:ext uri="{BB962C8B-B14F-4D97-AF65-F5344CB8AC3E}">
        <p14:creationId xmlns:p14="http://schemas.microsoft.com/office/powerpoint/2010/main" val="16155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58307C-BF39-4889-BD87-FE94417F0DF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49993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307C-BF39-4889-BD87-FE94417F0DF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312415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307C-BF39-4889-BD87-FE94417F0DF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364544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8307C-BF39-4889-BD87-FE94417F0DF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116249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8307C-BF39-4889-BD87-FE94417F0DF9}"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354810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58307C-BF39-4889-BD87-FE94417F0DF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628031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58307C-BF39-4889-BD87-FE94417F0DF9}"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29927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58307C-BF39-4889-BD87-FE94417F0DF9}"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169486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8307C-BF39-4889-BD87-FE94417F0DF9}"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109948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8307C-BF39-4889-BD87-FE94417F0DF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102298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8307C-BF39-4889-BD87-FE94417F0DF9}"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A53288-EFF9-4C32-9E16-F1908F69753C}" type="slidenum">
              <a:rPr lang="en-US" smtClean="0"/>
              <a:pPr/>
              <a:t>‹#›</a:t>
            </a:fld>
            <a:endParaRPr lang="en-US"/>
          </a:p>
        </p:txBody>
      </p:sp>
    </p:spTree>
    <p:extLst>
      <p:ext uri="{BB962C8B-B14F-4D97-AF65-F5344CB8AC3E}">
        <p14:creationId xmlns:p14="http://schemas.microsoft.com/office/powerpoint/2010/main" val="107848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8307C-BF39-4889-BD87-FE94417F0DF9}"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53288-EFF9-4C32-9E16-F1908F69753C}" type="slidenum">
              <a:rPr lang="en-US" smtClean="0"/>
              <a:pPr/>
              <a:t>‹#›</a:t>
            </a:fld>
            <a:endParaRPr lang="en-US"/>
          </a:p>
        </p:txBody>
      </p:sp>
    </p:spTree>
    <p:extLst>
      <p:ext uri="{BB962C8B-B14F-4D97-AF65-F5344CB8AC3E}">
        <p14:creationId xmlns:p14="http://schemas.microsoft.com/office/powerpoint/2010/main" val="2048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CHOICE HIGH SCHOOL PARENT ORIENTATION</a:t>
            </a:r>
            <a:r>
              <a:rPr lang="en-US" dirty="0"/>
              <a:t/>
            </a:r>
            <a:br>
              <a:rPr lang="en-US" dirty="0"/>
            </a:br>
            <a:endParaRPr lang="en-US" dirty="0"/>
          </a:p>
        </p:txBody>
      </p:sp>
      <p:sp>
        <p:nvSpPr>
          <p:cNvPr id="5" name="Content Placeholder 4"/>
          <p:cNvSpPr>
            <a:spLocks noGrp="1"/>
          </p:cNvSpPr>
          <p:nvPr>
            <p:ph sz="half" idx="1"/>
          </p:nvPr>
        </p:nvSpPr>
        <p:spPr>
          <a:xfrm>
            <a:off x="457200" y="1219200"/>
            <a:ext cx="4038600" cy="4525963"/>
          </a:xfrm>
        </p:spPr>
        <p:txBody>
          <a:bodyPr>
            <a:normAutofit fontScale="92500"/>
          </a:bodyPr>
          <a:lstStyle/>
          <a:p>
            <a:r>
              <a:rPr lang="en-US" dirty="0"/>
              <a:t>Welcome to </a:t>
            </a:r>
            <a:r>
              <a:rPr lang="en-US" b="1" dirty="0" smtClean="0"/>
              <a:t>Choice </a:t>
            </a:r>
            <a:r>
              <a:rPr lang="en-US" b="1" dirty="0"/>
              <a:t>High School</a:t>
            </a:r>
            <a:r>
              <a:rPr lang="en-US" dirty="0"/>
              <a:t>.  We are </a:t>
            </a:r>
            <a:r>
              <a:rPr lang="en-US" dirty="0" smtClean="0"/>
              <a:t>honored </a:t>
            </a:r>
            <a:r>
              <a:rPr lang="en-US" dirty="0"/>
              <a:t>that you are interested in enrolling your </a:t>
            </a:r>
            <a:r>
              <a:rPr lang="en-US" dirty="0" smtClean="0"/>
              <a:t>student</a:t>
            </a:r>
            <a:r>
              <a:rPr lang="en-US" dirty="0" smtClean="0"/>
              <a:t>.  </a:t>
            </a:r>
            <a:r>
              <a:rPr lang="en-US" dirty="0"/>
              <a:t>You could have selected another school to provide an education for your </a:t>
            </a:r>
            <a:r>
              <a:rPr lang="en-US" dirty="0" smtClean="0"/>
              <a:t>children</a:t>
            </a:r>
            <a:r>
              <a:rPr lang="en-US" dirty="0" smtClean="0"/>
              <a:t>. </a:t>
            </a:r>
            <a:r>
              <a:rPr lang="en-US" dirty="0"/>
              <a:t>We are humbled by your decision to inquire about our campus.  </a:t>
            </a:r>
          </a:p>
          <a:p>
            <a:endParaRPr lang="en-US" dirty="0"/>
          </a:p>
        </p:txBody>
      </p:sp>
      <p:pic>
        <p:nvPicPr>
          <p:cNvPr id="8" name="Content Placeholder 7" descr="Choice High School.jpg"/>
          <p:cNvPicPr>
            <a:picLocks noGrp="1" noChangeAspect="1"/>
          </p:cNvPicPr>
          <p:nvPr>
            <p:ph sz="half" idx="2"/>
          </p:nvPr>
        </p:nvPicPr>
        <p:blipFill>
          <a:blip r:embed="rId3" cstate="print"/>
          <a:stretch>
            <a:fillRect/>
          </a:stretch>
        </p:blipFill>
        <p:spPr>
          <a:xfrm>
            <a:off x="4495800" y="1143000"/>
            <a:ext cx="4038600" cy="2358459"/>
          </a:xfrm>
        </p:spPr>
      </p:pic>
      <p:pic>
        <p:nvPicPr>
          <p:cNvPr id="9" name="Picture 8" descr="Choice High School 2.jpg"/>
          <p:cNvPicPr>
            <a:picLocks noChangeAspect="1"/>
          </p:cNvPicPr>
          <p:nvPr/>
        </p:nvPicPr>
        <p:blipFill>
          <a:blip r:embed="rId4" cstate="print"/>
          <a:stretch>
            <a:fillRect/>
          </a:stretch>
        </p:blipFill>
        <p:spPr>
          <a:xfrm>
            <a:off x="4495800" y="3733800"/>
            <a:ext cx="4343400" cy="2479280"/>
          </a:xfrm>
          <a:prstGeom prst="rect">
            <a:avLst/>
          </a:prstGeom>
        </p:spPr>
      </p:pic>
    </p:spTree>
    <p:extLst>
      <p:ext uri="{BB962C8B-B14F-4D97-AF65-F5344CB8AC3E}">
        <p14:creationId xmlns:p14="http://schemas.microsoft.com/office/powerpoint/2010/main" val="289374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762000"/>
            <a:ext cx="4038600" cy="4525963"/>
          </a:xfrm>
        </p:spPr>
        <p:txBody>
          <a:bodyPr>
            <a:normAutofit fontScale="92500"/>
          </a:bodyPr>
          <a:lstStyle/>
          <a:p>
            <a:r>
              <a:rPr lang="en-US" dirty="0"/>
              <a:t>You will be asked to participate in two or more </a:t>
            </a:r>
            <a:r>
              <a:rPr lang="en-US" b="1" dirty="0"/>
              <a:t>interviews </a:t>
            </a:r>
            <a:r>
              <a:rPr lang="en-US" dirty="0"/>
              <a:t>designed to help you and your child understand our program, and to allow you to provide insight that will help us design the best arrangement and academic package for your family.</a:t>
            </a:r>
          </a:p>
          <a:p>
            <a:endParaRPr lang="en-US" dirty="0"/>
          </a:p>
        </p:txBody>
      </p:sp>
      <p:pic>
        <p:nvPicPr>
          <p:cNvPr id="3074" name="Picture 2" descr="C:\Users\Walter\Pictures\2012-10-19 001\man in conference with par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685800"/>
            <a:ext cx="2410968" cy="22206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Walter\Pictures\couple pic number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505200"/>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178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419600" cy="5897563"/>
          </a:xfrm>
        </p:spPr>
        <p:txBody>
          <a:bodyPr>
            <a:normAutofit fontScale="92500" lnSpcReduction="20000"/>
          </a:bodyPr>
          <a:lstStyle/>
          <a:p>
            <a:r>
              <a:rPr lang="en-US" dirty="0"/>
              <a:t>You will then be issued an </a:t>
            </a:r>
            <a:r>
              <a:rPr lang="en-US" b="1" i="1" dirty="0"/>
              <a:t>Application for Enrollment</a:t>
            </a:r>
            <a:r>
              <a:rPr lang="en-US" dirty="0"/>
              <a:t>, which you must complete before you schedule an official </a:t>
            </a:r>
            <a:r>
              <a:rPr lang="en-US" b="1" dirty="0"/>
              <a:t>enrollment interview</a:t>
            </a:r>
            <a:r>
              <a:rPr lang="en-US" dirty="0"/>
              <a:t> with the campus administrator or his/her designated person.  At the enrollment interview, you will discuss various topics, such as why you are seeking </a:t>
            </a:r>
            <a:r>
              <a:rPr lang="en-US" dirty="0" smtClean="0"/>
              <a:t>enrollment, </a:t>
            </a:r>
            <a:r>
              <a:rPr lang="en-US" dirty="0"/>
              <a:t>reasons you withdrew from the previous campus, extenuating circumstances in your family, and other topics which may arise during the interview process.  </a:t>
            </a:r>
          </a:p>
          <a:p>
            <a:endParaRPr lang="en-US" dirty="0"/>
          </a:p>
        </p:txBody>
      </p:sp>
      <p:pic>
        <p:nvPicPr>
          <p:cNvPr id="5" name="Picture 3" descr="C:\Users\Walter\Pictures\parents in conferenc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20578440">
            <a:off x="5235286" y="762000"/>
            <a:ext cx="3067050" cy="205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Walter\Pictures\parents with prin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6142">
            <a:off x="5029200" y="3657600"/>
            <a:ext cx="3273136"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5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8600"/>
            <a:ext cx="4800600" cy="5943600"/>
          </a:xfrm>
        </p:spPr>
        <p:txBody>
          <a:bodyPr>
            <a:normAutofit fontScale="85000" lnSpcReduction="20000"/>
          </a:bodyPr>
          <a:lstStyle/>
          <a:p>
            <a:r>
              <a:rPr lang="en-US" dirty="0"/>
              <a:t>You will be asked to read the </a:t>
            </a:r>
            <a:r>
              <a:rPr lang="en-US" b="1" i="1" dirty="0"/>
              <a:t>Student Handbook</a:t>
            </a:r>
            <a:r>
              <a:rPr lang="en-US" b="1" dirty="0"/>
              <a:t> </a:t>
            </a:r>
            <a:r>
              <a:rPr lang="en-US" dirty="0"/>
              <a:t>and</a:t>
            </a:r>
            <a:r>
              <a:rPr lang="en-US" b="1" dirty="0"/>
              <a:t> </a:t>
            </a:r>
            <a:r>
              <a:rPr lang="en-US" b="1" i="1" dirty="0"/>
              <a:t>Code of Conduct</a:t>
            </a:r>
            <a:r>
              <a:rPr lang="en-US" dirty="0"/>
              <a:t>, and sign a document that verifies that you have read and understand the policies which govern your </a:t>
            </a:r>
            <a:r>
              <a:rPr lang="en-US" dirty="0" smtClean="0"/>
              <a:t>student</a:t>
            </a:r>
            <a:r>
              <a:rPr lang="en-US" dirty="0" smtClean="0"/>
              <a:t>’s </a:t>
            </a:r>
            <a:r>
              <a:rPr lang="en-US" dirty="0"/>
              <a:t>behavior while </a:t>
            </a:r>
            <a:r>
              <a:rPr lang="en-US" dirty="0" smtClean="0"/>
              <a:t>enrolled. The </a:t>
            </a:r>
            <a:r>
              <a:rPr lang="en-US" b="1" i="1" dirty="0"/>
              <a:t>Student Handbook</a:t>
            </a:r>
            <a:r>
              <a:rPr lang="en-US" dirty="0"/>
              <a:t> is the official campus policy established by the </a:t>
            </a:r>
            <a:r>
              <a:rPr lang="en-US" dirty="0" smtClean="0"/>
              <a:t>Board </a:t>
            </a:r>
            <a:r>
              <a:rPr lang="en-US" dirty="0"/>
              <a:t>of Trustees regarding such items as daily attendance, attire, calendar, campus security, visitors, graduation requirements, special needs, consequences for non-compliance with campus rules, and how to make an appeal for remedy if you believe that your </a:t>
            </a:r>
            <a:r>
              <a:rPr lang="en-US" dirty="0" smtClean="0"/>
              <a:t>student</a:t>
            </a:r>
            <a:r>
              <a:rPr lang="en-US" dirty="0" smtClean="0"/>
              <a:t> </a:t>
            </a:r>
            <a:r>
              <a:rPr lang="en-US" dirty="0"/>
              <a:t>has been treated in an unfair manner.  </a:t>
            </a:r>
          </a:p>
          <a:p>
            <a:endParaRPr lang="en-US" dirty="0"/>
          </a:p>
        </p:txBody>
      </p:sp>
      <p:pic>
        <p:nvPicPr>
          <p:cNvPr id="6146" name="Picture 2" descr="C:\Users\Walter\Pictures\parents and adm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133600"/>
            <a:ext cx="3324225" cy="237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09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4525963"/>
          </a:xfrm>
        </p:spPr>
        <p:txBody>
          <a:bodyPr>
            <a:normAutofit fontScale="92500" lnSpcReduction="20000"/>
          </a:bodyPr>
          <a:lstStyle/>
          <a:p>
            <a:r>
              <a:rPr lang="en-US" dirty="0" smtClean="0"/>
              <a:t>Choice </a:t>
            </a:r>
            <a:r>
              <a:rPr lang="en-US" dirty="0"/>
              <a:t>High School is not an “alternative disciplinary campus.”  It is a school of choice where campus personnel are obligated by state statute to uphold and apply Board policies in an equitable manner for all students.  This practice gives every student equal access to opportunities available </a:t>
            </a:r>
            <a:r>
              <a:rPr lang="en-US" dirty="0" smtClean="0"/>
              <a:t>on campus.  </a:t>
            </a:r>
            <a:endParaRPr lang="en-US" dirty="0"/>
          </a:p>
          <a:p>
            <a:endParaRPr lang="en-US" dirty="0"/>
          </a:p>
        </p:txBody>
      </p:sp>
      <p:pic>
        <p:nvPicPr>
          <p:cNvPr id="7170" name="Picture 2" descr="C:\Users\Walter\Pictures\2012-10-19 001\three grduates girl and 2 boy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657600"/>
            <a:ext cx="3908169" cy="237702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Walter\Pictures\2011-01-03 003\Copy of IMG_0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66675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29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525963"/>
          </a:xfrm>
        </p:spPr>
        <p:txBody>
          <a:bodyPr>
            <a:normAutofit fontScale="85000" lnSpcReduction="10000"/>
          </a:bodyPr>
          <a:lstStyle/>
          <a:p>
            <a:r>
              <a:rPr lang="en-US" dirty="0"/>
              <a:t>You are welcome to discuss or comment on specific items in the </a:t>
            </a:r>
            <a:r>
              <a:rPr lang="en-US" b="1" i="1" dirty="0"/>
              <a:t>Student Handbook </a:t>
            </a:r>
            <a:r>
              <a:rPr lang="en-US" dirty="0"/>
              <a:t>and the </a:t>
            </a:r>
            <a:r>
              <a:rPr lang="en-US" b="1" dirty="0"/>
              <a:t>school attendance calendar</a:t>
            </a:r>
            <a:r>
              <a:rPr lang="en-US" dirty="0"/>
              <a:t> during the interview process.  Please understand that staff are not permitted to “bend or break” campus rules when students violate policies pertaining to attire, attendance, or academics.  </a:t>
            </a:r>
          </a:p>
          <a:p>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981200"/>
            <a:ext cx="290512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236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665664"/>
            <a:ext cx="4038600" cy="4525963"/>
          </a:xfrm>
        </p:spPr>
        <p:txBody>
          <a:bodyPr/>
          <a:lstStyle/>
          <a:p>
            <a:r>
              <a:rPr lang="en-US" dirty="0"/>
              <a:t>You will receive a short </a:t>
            </a:r>
            <a:r>
              <a:rPr lang="en-US" b="1" dirty="0"/>
              <a:t>tour </a:t>
            </a:r>
            <a:r>
              <a:rPr lang="en-US" dirty="0"/>
              <a:t>of the campus so that you may gain a mental picture of the facility: learning center, offices, and other areas where students may be in attendance to complete academic requirements. </a:t>
            </a:r>
          </a:p>
          <a:p>
            <a:endParaRPr lang="en-US" dirty="0"/>
          </a:p>
        </p:txBody>
      </p:sp>
      <p:pic>
        <p:nvPicPr>
          <p:cNvPr id="9221" name="Picture 5" descr="C:\Users\Walter\Pictures\students in courty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3614" y="1981200"/>
            <a:ext cx="2971800" cy="182708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Walter\Pictures\premier building 1.jpg"/>
          <p:cNvPicPr>
            <a:picLocks noChangeAspect="1" noChangeArrowheads="1"/>
          </p:cNvPicPr>
          <p:nvPr/>
        </p:nvPicPr>
        <p:blipFill>
          <a:blip r:embed="rId3" cstate="print"/>
          <a:stretch>
            <a:fillRect/>
          </a:stretch>
        </p:blipFill>
        <p:spPr bwMode="auto">
          <a:xfrm>
            <a:off x="5029200" y="252793"/>
            <a:ext cx="2576513" cy="1470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Walter\Pictures\2012-10-23 001\PHS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886200"/>
            <a:ext cx="2082583" cy="14863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Walter\Pictures\learning center without stude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9549" y="4629388"/>
            <a:ext cx="3139302" cy="1466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62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6248400"/>
          </a:xfrm>
        </p:spPr>
        <p:txBody>
          <a:bodyPr>
            <a:normAutofit fontScale="92500" lnSpcReduction="20000"/>
          </a:bodyPr>
          <a:lstStyle/>
          <a:p>
            <a:r>
              <a:rPr lang="en-US" dirty="0"/>
              <a:t>Part of </a:t>
            </a:r>
            <a:r>
              <a:rPr lang="en-US" b="1" dirty="0"/>
              <a:t>the interview process</a:t>
            </a:r>
            <a:r>
              <a:rPr lang="en-US" dirty="0"/>
              <a:t> requires staff to obtain certain information regarding such items as free and assisted lunches, special needs, places and hours of parents’ employment, emergency contact names and phone numbers, language spoken in the home, and persons authorized to visit or pick up your children.   Your help is needed to make sure our records are accurate and complete.  </a:t>
            </a:r>
          </a:p>
          <a:p>
            <a:endParaRPr lang="en-US" dirty="0"/>
          </a:p>
        </p:txBody>
      </p:sp>
      <p:pic>
        <p:nvPicPr>
          <p:cNvPr id="10243" name="Picture 3" descr="C:\Users\Walter\Pictures\signing form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600200"/>
            <a:ext cx="436713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26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4038600" cy="5668963"/>
          </a:xfrm>
        </p:spPr>
        <p:txBody>
          <a:bodyPr>
            <a:normAutofit fontScale="77500" lnSpcReduction="20000"/>
          </a:bodyPr>
          <a:lstStyle/>
          <a:p>
            <a:r>
              <a:rPr lang="en-US" dirty="0"/>
              <a:t>Throughout the year, you will be asked to participate in numerous </a:t>
            </a:r>
            <a:r>
              <a:rPr lang="en-US" b="1" dirty="0"/>
              <a:t>conferences </a:t>
            </a:r>
            <a:r>
              <a:rPr lang="en-US" dirty="0"/>
              <a:t>involving you, your child, and school staff in order to design the most effective school package for your family.  Your help will be needed to select the specific courses your </a:t>
            </a:r>
            <a:r>
              <a:rPr lang="en-US" dirty="0" smtClean="0"/>
              <a:t>student</a:t>
            </a:r>
            <a:r>
              <a:rPr lang="en-US" dirty="0" smtClean="0"/>
              <a:t> </a:t>
            </a:r>
            <a:r>
              <a:rPr lang="en-US" dirty="0"/>
              <a:t>will be required to complete for his/her diploma.  An individual education plan (IEP) will be designed on </a:t>
            </a:r>
            <a:r>
              <a:rPr lang="en-US" dirty="0" smtClean="0"/>
              <a:t>a Transcript Planner </a:t>
            </a:r>
            <a:r>
              <a:rPr lang="en-US" dirty="0"/>
              <a:t>with your assistance so that you and your </a:t>
            </a:r>
            <a:r>
              <a:rPr lang="en-US" dirty="0" smtClean="0"/>
              <a:t>student</a:t>
            </a:r>
            <a:r>
              <a:rPr lang="en-US" dirty="0" smtClean="0"/>
              <a:t> </a:t>
            </a:r>
            <a:r>
              <a:rPr lang="en-US" dirty="0"/>
              <a:t>fully understand expectations and requirements for your family in order to earn a diploma. </a:t>
            </a:r>
          </a:p>
        </p:txBody>
      </p:sp>
      <p:pic>
        <p:nvPicPr>
          <p:cNvPr id="8" name="Picture 2" descr="C:\Users\Walter\Pictures\2 parents student and teach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5274">
            <a:off x="4484602" y="654550"/>
            <a:ext cx="4476892" cy="20757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Walter\Pictures\2011-05-24 005\Transcript Pl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1250">
            <a:off x="4521528" y="3541118"/>
            <a:ext cx="241293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Walter\Pictures\2012-10-19 001\three grduates girl and 2 bo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92981">
            <a:off x="6641632" y="3365476"/>
            <a:ext cx="2037080" cy="245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46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990600"/>
            <a:ext cx="4038600" cy="4525963"/>
          </a:xfrm>
        </p:spPr>
        <p:txBody>
          <a:bodyPr>
            <a:normAutofit fontScale="92500" lnSpcReduction="10000"/>
          </a:bodyPr>
          <a:lstStyle/>
          <a:p>
            <a:r>
              <a:rPr lang="en-US" dirty="0"/>
              <a:t>You will notice that </a:t>
            </a:r>
            <a:r>
              <a:rPr lang="en-US" dirty="0" smtClean="0"/>
              <a:t>parents are required </a:t>
            </a:r>
            <a:r>
              <a:rPr lang="en-US" dirty="0"/>
              <a:t>to participate in parent-staff conferences as needed and usually every six weeks to make sure that you know how your child is progressing in his/her studies.   You are </a:t>
            </a:r>
            <a:r>
              <a:rPr lang="en-US" b="1" dirty="0"/>
              <a:t>always welcome to visit the campus</a:t>
            </a:r>
            <a:r>
              <a:rPr lang="en-US" dirty="0"/>
              <a:t> to observe or inquire about your child.  </a:t>
            </a:r>
          </a:p>
          <a:p>
            <a:endParaRPr lang="en-US" dirty="0"/>
          </a:p>
        </p:txBody>
      </p:sp>
      <p:pic>
        <p:nvPicPr>
          <p:cNvPr id="12290" name="Picture 2" descr="C:\Users\Walter\Pictures\intent to enro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838200"/>
            <a:ext cx="3095157" cy="1781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Walter\Pictures\2011-01-05 010\IMG_0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162" y="3349939"/>
            <a:ext cx="3250838" cy="243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7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4525963"/>
          </a:xfrm>
        </p:spPr>
        <p:txBody>
          <a:bodyPr>
            <a:normAutofit fontScale="77500" lnSpcReduction="20000"/>
          </a:bodyPr>
          <a:lstStyle/>
          <a:p>
            <a:r>
              <a:rPr lang="en-US" dirty="0"/>
              <a:t>At times, you may be invited to observe your child while he/she works on school assignments or receives special recognition for achievement.  You may receive </a:t>
            </a:r>
            <a:r>
              <a:rPr lang="en-US" b="1" dirty="0"/>
              <a:t>courtesy calls from staff</a:t>
            </a:r>
            <a:r>
              <a:rPr lang="en-US" dirty="0"/>
              <a:t> periodically to inform you about positive acts regarding your child.  Our mission is to keep you informed of both the positive and negative aspects of your child’s participation in </a:t>
            </a:r>
            <a:r>
              <a:rPr lang="en-US" dirty="0" smtClean="0"/>
              <a:t>Choice </a:t>
            </a:r>
            <a:r>
              <a:rPr lang="en-US" dirty="0"/>
              <a:t>High School.  </a:t>
            </a:r>
          </a:p>
          <a:p>
            <a:endParaRPr lang="en-US" dirty="0"/>
          </a:p>
        </p:txBody>
      </p:sp>
      <p:pic>
        <p:nvPicPr>
          <p:cNvPr id="13314" name="Picture 2" descr="C:\Users\Walter\Pictures\secratary on ph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5514">
            <a:off x="4724400" y="762001"/>
            <a:ext cx="268842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Walter\Pictures\black female with daugh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11436">
            <a:off x="6210300" y="3581400"/>
            <a:ext cx="2057400" cy="235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70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8600"/>
            <a:ext cx="4038600" cy="6324600"/>
          </a:xfrm>
        </p:spPr>
        <p:txBody>
          <a:bodyPr>
            <a:normAutofit fontScale="85000" lnSpcReduction="10000"/>
          </a:bodyPr>
          <a:lstStyle/>
          <a:p>
            <a:r>
              <a:rPr lang="en-US" dirty="0"/>
              <a:t>During the next few minutes, you will learn whether </a:t>
            </a:r>
            <a:r>
              <a:rPr lang="en-US" dirty="0" smtClean="0"/>
              <a:t>Choice </a:t>
            </a:r>
            <a:r>
              <a:rPr lang="en-US" dirty="0"/>
              <a:t>High School is a good fit for your family.  We believe it is, because </a:t>
            </a:r>
            <a:r>
              <a:rPr lang="en-US" b="1" dirty="0" smtClean="0"/>
              <a:t>Choice </a:t>
            </a:r>
            <a:r>
              <a:rPr lang="en-US" b="1" dirty="0"/>
              <a:t>High School </a:t>
            </a:r>
            <a:r>
              <a:rPr lang="en-US" b="1" dirty="0" smtClean="0"/>
              <a:t>is a school </a:t>
            </a:r>
            <a:r>
              <a:rPr lang="en-US" b="1" dirty="0"/>
              <a:t>of choice</a:t>
            </a:r>
            <a:r>
              <a:rPr lang="en-US" dirty="0"/>
              <a:t>.  Our campus is </a:t>
            </a:r>
            <a:r>
              <a:rPr lang="en-US" b="1" dirty="0"/>
              <a:t>not like traditional schools </a:t>
            </a:r>
            <a:r>
              <a:rPr lang="en-US" dirty="0"/>
              <a:t>with classrooms. Neither is </a:t>
            </a:r>
            <a:r>
              <a:rPr lang="en-US" dirty="0" smtClean="0"/>
              <a:t>Choice </a:t>
            </a:r>
            <a:r>
              <a:rPr lang="en-US" dirty="0"/>
              <a:t>High School a punitive institution. It is designed as a safe place where students can focus on graduation without concern about safety issues or trying to keep up with or wait for teachers.  </a:t>
            </a:r>
          </a:p>
          <a:p>
            <a:endParaRPr lang="en-US" dirty="0"/>
          </a:p>
        </p:txBody>
      </p:sp>
      <p:pic>
        <p:nvPicPr>
          <p:cNvPr id="1026" name="Picture 2" descr="C:\Users\Walter\Pictures\2011-01-05 009\IMG_0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828800"/>
            <a:ext cx="3962400" cy="298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45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4038600" cy="5364163"/>
          </a:xfrm>
        </p:spPr>
        <p:txBody>
          <a:bodyPr>
            <a:normAutofit fontScale="92500" lnSpcReduction="20000"/>
          </a:bodyPr>
          <a:lstStyle/>
          <a:p>
            <a:r>
              <a:rPr lang="en-US" dirty="0"/>
              <a:t>Regular written reports to you will be in the form of a </a:t>
            </a:r>
            <a:r>
              <a:rPr lang="en-US" b="1" i="1" dirty="0"/>
              <a:t>Report Card</a:t>
            </a:r>
            <a:r>
              <a:rPr lang="en-US" dirty="0"/>
              <a:t>, which is issued every six weeks.  You are asked to review the card carefully, and to communicate with school staff regarding your concerns.  As needed, you will receive a three-week Failing Report if your child does not satisfactorily complete required course work as planned on the </a:t>
            </a:r>
            <a:r>
              <a:rPr lang="en-US" b="1" i="1" dirty="0" smtClean="0"/>
              <a:t>Transcript Planner</a:t>
            </a:r>
            <a:r>
              <a:rPr lang="en-US" dirty="0" smtClean="0"/>
              <a:t>.  </a:t>
            </a:r>
            <a:endParaRPr lang="en-US" dirty="0"/>
          </a:p>
          <a:p>
            <a:endParaRPr lang="en-US" dirty="0"/>
          </a:p>
        </p:txBody>
      </p:sp>
      <p:pic>
        <p:nvPicPr>
          <p:cNvPr id="14338" name="Picture 2" descr="C:\Users\Walter\Pictures\report card with ap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209800"/>
            <a:ext cx="330642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14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8200"/>
            <a:ext cx="4038600" cy="5181600"/>
          </a:xfrm>
        </p:spPr>
        <p:txBody>
          <a:bodyPr>
            <a:normAutofit fontScale="77500" lnSpcReduction="20000"/>
          </a:bodyPr>
          <a:lstStyle/>
          <a:p>
            <a:r>
              <a:rPr lang="en-US" dirty="0"/>
              <a:t>You will notice that the </a:t>
            </a:r>
            <a:r>
              <a:rPr lang="en-US" b="1" dirty="0"/>
              <a:t>Report Card is not a true indication of your child’s academic progress</a:t>
            </a:r>
            <a:r>
              <a:rPr lang="en-US" dirty="0"/>
              <a:t>.  The real measure, or indication, of academic achievement, is the </a:t>
            </a:r>
            <a:r>
              <a:rPr lang="en-US" b="1" i="1" dirty="0"/>
              <a:t>Progress Chart</a:t>
            </a:r>
            <a:r>
              <a:rPr lang="en-US" dirty="0"/>
              <a:t> (sometimes called the </a:t>
            </a:r>
            <a:r>
              <a:rPr lang="en-US" b="1" dirty="0"/>
              <a:t>Star Chart</a:t>
            </a:r>
            <a:r>
              <a:rPr lang="en-US" dirty="0"/>
              <a:t>).  A star is placed on the Progress Chart in the appropriate week of school very time your child passes a quiz or test during each six-week reporting period.   A glance at the student’s </a:t>
            </a:r>
            <a:r>
              <a:rPr lang="en-US" i="1" dirty="0"/>
              <a:t>Progress Chart</a:t>
            </a:r>
            <a:r>
              <a:rPr lang="en-US" dirty="0"/>
              <a:t> will reveal whether your child is lagging behind or accelerating his/her academic schedule.</a:t>
            </a:r>
          </a:p>
          <a:p>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06443331"/>
              </p:ext>
            </p:extLst>
          </p:nvPr>
        </p:nvGraphicFramePr>
        <p:xfrm>
          <a:off x="4572000" y="1676400"/>
          <a:ext cx="4394200" cy="3295650"/>
        </p:xfrm>
        <a:graphic>
          <a:graphicData uri="http://schemas.openxmlformats.org/presentationml/2006/ole">
            <mc:AlternateContent xmlns:mc="http://schemas.openxmlformats.org/markup-compatibility/2006">
              <mc:Choice xmlns:v="urn:schemas-microsoft-com:vml" Requires="v">
                <p:oleObj spid="_x0000_s15374" name="Slide" r:id="rId3" imgW="4570544" imgH="3427375" progId="PowerPoint.Slide.12">
                  <p:embed/>
                </p:oleObj>
              </mc:Choice>
              <mc:Fallback>
                <p:oleObj name="Slide" r:id="rId3" imgW="4570544" imgH="3427375" progId="PowerPoint.Slide.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394200"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70634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038600" cy="5440363"/>
          </a:xfrm>
        </p:spPr>
        <p:txBody>
          <a:bodyPr>
            <a:normAutofit fontScale="77500" lnSpcReduction="20000"/>
          </a:bodyPr>
          <a:lstStyle/>
          <a:p>
            <a:r>
              <a:rPr lang="en-US" dirty="0"/>
              <a:t>Your student will be </a:t>
            </a:r>
            <a:r>
              <a:rPr lang="en-US" b="1" dirty="0"/>
              <a:t>trained in time management techniques</a:t>
            </a:r>
            <a:r>
              <a:rPr lang="en-US" dirty="0"/>
              <a:t> that require setting and completing daily, weekly, and semester academic goals, which you will help determine.   The </a:t>
            </a:r>
            <a:r>
              <a:rPr lang="en-US" i="1" dirty="0"/>
              <a:t>Daily Goal Chart</a:t>
            </a:r>
            <a:r>
              <a:rPr lang="en-US" dirty="0"/>
              <a:t> is used to help the student visualize exactly which </a:t>
            </a:r>
            <a:r>
              <a:rPr lang="en-US" dirty="0" smtClean="0"/>
              <a:t>pages/lessons </a:t>
            </a:r>
            <a:r>
              <a:rPr lang="en-US" dirty="0"/>
              <a:t>of work must be completed by the end of each school day in order to earn transcript credit by the end of the semester or school year.  Staff will help your child plan and complete his/her daily “quota pages” while working independently at his/her private cubicle (office).</a:t>
            </a:r>
          </a:p>
          <a:p>
            <a:endParaRPr lang="en-US" dirty="0"/>
          </a:p>
        </p:txBody>
      </p:sp>
      <p:pic>
        <p:nvPicPr>
          <p:cNvPr id="16387" name="Picture 3" descr="C:\Users\Walter\Pictures\2012-10-17 004\DSCN1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3887" y="457200"/>
            <a:ext cx="3368300" cy="281635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Walter\Pictures\2012-10-23 002\three anglo girls in cubic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429000"/>
            <a:ext cx="1910080" cy="306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19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592763"/>
          </a:xfrm>
        </p:spPr>
        <p:txBody>
          <a:bodyPr>
            <a:normAutofit fontScale="77500" lnSpcReduction="20000"/>
          </a:bodyPr>
          <a:lstStyle/>
          <a:p>
            <a:r>
              <a:rPr lang="en-US" dirty="0"/>
              <a:t>Students will also be required to prepare for and pass </a:t>
            </a:r>
            <a:r>
              <a:rPr lang="en-US" b="1" dirty="0"/>
              <a:t>state exams</a:t>
            </a:r>
            <a:r>
              <a:rPr lang="en-US" dirty="0"/>
              <a:t> in order to earn </a:t>
            </a:r>
            <a:r>
              <a:rPr lang="en-US" dirty="0" smtClean="0"/>
              <a:t>a diploma.  </a:t>
            </a:r>
            <a:r>
              <a:rPr lang="en-US" dirty="0"/>
              <a:t>Your child may be required to participate in </a:t>
            </a:r>
            <a:r>
              <a:rPr lang="en-US" b="1" dirty="0" smtClean="0"/>
              <a:t>scheduled </a:t>
            </a:r>
            <a:r>
              <a:rPr lang="en-US" b="1" dirty="0"/>
              <a:t>tutorial sessions</a:t>
            </a:r>
            <a:r>
              <a:rPr lang="en-US" dirty="0"/>
              <a:t> in order to enhance reading and/or math skills, or to prepare for state exams.  Your cooperation will be needed if your child is required to stay extra hours after normal dismissal time or even on Saturday.  Such tutorial sessions are not acts of punishment.  Rather, they are opportunities to avoid failure to graduate.</a:t>
            </a:r>
          </a:p>
          <a:p>
            <a:endParaRPr lang="en-US" dirty="0"/>
          </a:p>
        </p:txBody>
      </p:sp>
      <p:pic>
        <p:nvPicPr>
          <p:cNvPr id="18434" name="Picture 2" descr="C:\Users\Walter\Pictures\2012-10-19 001\black male teacher with bo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76400"/>
            <a:ext cx="2298410" cy="314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28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4038600" cy="5668963"/>
          </a:xfrm>
        </p:spPr>
        <p:txBody>
          <a:bodyPr>
            <a:normAutofit fontScale="85000" lnSpcReduction="20000"/>
          </a:bodyPr>
          <a:lstStyle/>
          <a:p>
            <a:r>
              <a:rPr lang="en-US" dirty="0"/>
              <a:t>Please feel free to ask any questions which have been raised as you watched this presentation or during the enrollment process.  Now is the time for you and </a:t>
            </a:r>
            <a:r>
              <a:rPr lang="en-US"/>
              <a:t>your </a:t>
            </a:r>
            <a:r>
              <a:rPr lang="en-US" smtClean="0"/>
              <a:t>student</a:t>
            </a:r>
            <a:r>
              <a:rPr lang="en-US" smtClean="0"/>
              <a:t> </a:t>
            </a:r>
            <a:r>
              <a:rPr lang="en-US" dirty="0"/>
              <a:t>to understand the policies and opportunities which define </a:t>
            </a:r>
            <a:r>
              <a:rPr lang="en-US" dirty="0" smtClean="0"/>
              <a:t>Choice </a:t>
            </a:r>
            <a:r>
              <a:rPr lang="en-US" dirty="0"/>
              <a:t>High School.  Our school is designed to help students earn their diplomas in a pleasant, safe, and efficient environment.   If that is your desire, then let’s proceed with the enrollment process and get started!</a:t>
            </a:r>
          </a:p>
          <a:p>
            <a:endParaRPr lang="en-US" dirty="0"/>
          </a:p>
        </p:txBody>
      </p:sp>
      <p:pic>
        <p:nvPicPr>
          <p:cNvPr id="19458" name="Picture 2" descr="C:\Users\Walter\Pictures\2012-10-19 001\anglo boy graduate with diplo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493" y="1143000"/>
            <a:ext cx="276279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449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5821363"/>
          </a:xfrm>
        </p:spPr>
        <p:txBody>
          <a:bodyPr/>
          <a:lstStyle/>
          <a:p>
            <a:r>
              <a:rPr lang="en-US" dirty="0"/>
              <a:t>This presentation is designed to illustrate the strengths and differences of the </a:t>
            </a:r>
            <a:r>
              <a:rPr lang="en-US" dirty="0" smtClean="0"/>
              <a:t>Choice </a:t>
            </a:r>
            <a:r>
              <a:rPr lang="en-US" dirty="0"/>
              <a:t>High School individualized learning system, and </a:t>
            </a:r>
            <a:r>
              <a:rPr lang="en-US" b="1" dirty="0"/>
              <a:t>how your involvement</a:t>
            </a:r>
            <a:r>
              <a:rPr lang="en-US" dirty="0"/>
              <a:t> in the educational process of your </a:t>
            </a:r>
            <a:r>
              <a:rPr lang="en-US" dirty="0" smtClean="0"/>
              <a:t>student</a:t>
            </a:r>
            <a:r>
              <a:rPr lang="en-US" dirty="0" smtClean="0"/>
              <a:t> </a:t>
            </a:r>
            <a:r>
              <a:rPr lang="en-US" dirty="0"/>
              <a:t>is a vital part of our campus program.</a:t>
            </a:r>
          </a:p>
          <a:p>
            <a:endParaRPr lang="en-US" dirty="0"/>
          </a:p>
        </p:txBody>
      </p:sp>
      <p:pic>
        <p:nvPicPr>
          <p:cNvPr id="2050" name="Picture 2" descr="C:\Users\Walter\Pictures\2011-02-22 003\mother and daughter at table with not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33401"/>
            <a:ext cx="2794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alter\Pictures\asian man shaking h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1871" y="4648200"/>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alter\Pictures\female teacher with teen boy and moth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623" y="2611211"/>
            <a:ext cx="2447153"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88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24997"/>
            <a:ext cx="4038600" cy="4525963"/>
          </a:xfrm>
        </p:spPr>
        <p:txBody>
          <a:bodyPr>
            <a:normAutofit fontScale="85000" lnSpcReduction="10000"/>
          </a:bodyPr>
          <a:lstStyle/>
          <a:p>
            <a:r>
              <a:rPr lang="en-US" dirty="0"/>
              <a:t>The first step for you is to watch this presentation and make notes on items of interest or concern.  If you are interested in pursuing enrollment of your </a:t>
            </a:r>
            <a:r>
              <a:rPr lang="en-US" dirty="0" smtClean="0"/>
              <a:t>student</a:t>
            </a:r>
            <a:r>
              <a:rPr lang="en-US" dirty="0" smtClean="0"/>
              <a:t>, </a:t>
            </a:r>
            <a:r>
              <a:rPr lang="en-US" dirty="0"/>
              <a:t>you should request and complete an </a:t>
            </a:r>
            <a:r>
              <a:rPr lang="en-US" b="1" i="1" dirty="0"/>
              <a:t>Intent To Enroll</a:t>
            </a:r>
            <a:r>
              <a:rPr lang="en-US" b="1" dirty="0"/>
              <a:t> </a:t>
            </a:r>
            <a:r>
              <a:rPr lang="en-US" dirty="0"/>
              <a:t>form.  This form is your </a:t>
            </a:r>
            <a:r>
              <a:rPr lang="en-US" b="1" dirty="0"/>
              <a:t>official notice</a:t>
            </a:r>
            <a:r>
              <a:rPr lang="en-US" dirty="0"/>
              <a:t> that you are interested in enrolling your teenager in </a:t>
            </a:r>
            <a:r>
              <a:rPr lang="en-US" dirty="0" smtClean="0"/>
              <a:t>Choice </a:t>
            </a:r>
            <a:r>
              <a:rPr lang="en-US" dirty="0"/>
              <a:t>High School.  </a:t>
            </a:r>
          </a:p>
          <a:p>
            <a:endParaRPr lang="en-US" dirty="0"/>
          </a:p>
        </p:txBody>
      </p:sp>
      <p:pic>
        <p:nvPicPr>
          <p:cNvPr id="5" name="Picture 7" descr="C:\Users\Walter\Pictures\parents at orien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295400"/>
            <a:ext cx="2181225" cy="1992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Walter\Pictures\2012-10-19 001\two women at conference ta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087" y="3794440"/>
            <a:ext cx="2234954" cy="179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8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5821363"/>
          </a:xfrm>
        </p:spPr>
        <p:txBody>
          <a:bodyPr>
            <a:normAutofit fontScale="85000" lnSpcReduction="20000"/>
          </a:bodyPr>
          <a:lstStyle/>
          <a:p>
            <a:r>
              <a:rPr lang="en-US" dirty="0"/>
              <a:t>One of the </a:t>
            </a:r>
            <a:r>
              <a:rPr lang="en-US" b="1" dirty="0"/>
              <a:t>obvious differences</a:t>
            </a:r>
            <a:r>
              <a:rPr lang="en-US" dirty="0"/>
              <a:t> between </a:t>
            </a:r>
            <a:r>
              <a:rPr lang="en-US" dirty="0" smtClean="0"/>
              <a:t>Choice </a:t>
            </a:r>
            <a:r>
              <a:rPr lang="en-US" dirty="0"/>
              <a:t>and other high schools is the absence of regular classrooms in which students sit at desks and listen while teachers talk to and with students, </a:t>
            </a:r>
            <a:r>
              <a:rPr lang="en-US" dirty="0" smtClean="0"/>
              <a:t>and students </a:t>
            </a:r>
            <a:r>
              <a:rPr lang="en-US" dirty="0"/>
              <a:t>complete assignments on a lock-step schedule.   At </a:t>
            </a:r>
            <a:r>
              <a:rPr lang="en-US" dirty="0" smtClean="0"/>
              <a:t>Choice </a:t>
            </a:r>
            <a:r>
              <a:rPr lang="en-US" dirty="0"/>
              <a:t>High School, </a:t>
            </a:r>
            <a:r>
              <a:rPr lang="en-US" b="1" dirty="0"/>
              <a:t>learning is reading-based.   </a:t>
            </a:r>
            <a:r>
              <a:rPr lang="en-US" dirty="0"/>
              <a:t>Students sit in </a:t>
            </a:r>
            <a:r>
              <a:rPr lang="en-US" b="1" dirty="0"/>
              <a:t>personal cubicles</a:t>
            </a:r>
            <a:r>
              <a:rPr lang="en-US" dirty="0"/>
              <a:t> in a </a:t>
            </a:r>
            <a:r>
              <a:rPr lang="en-US" b="1" dirty="0"/>
              <a:t>learning center</a:t>
            </a:r>
            <a:r>
              <a:rPr lang="en-US" dirty="0"/>
              <a:t>, where students have privacy to focus on academic assignments. </a:t>
            </a:r>
          </a:p>
          <a:p>
            <a:endParaRPr lang="en-US" dirty="0"/>
          </a:p>
        </p:txBody>
      </p:sp>
      <p:pic>
        <p:nvPicPr>
          <p:cNvPr id="2050" name="Picture 2" descr="K:\man teacher in classr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81000"/>
            <a:ext cx="1828800" cy="27449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Walter\Pictures\2011-01-05 009\IMG_01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798" y="4114799"/>
            <a:ext cx="2308860" cy="246792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Walter\Pictures\2012-10-23 001\prac. photos 0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362200"/>
            <a:ext cx="3352802" cy="188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25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0"/>
            <a:ext cx="4038600" cy="6019800"/>
          </a:xfrm>
        </p:spPr>
        <p:txBody>
          <a:bodyPr>
            <a:normAutofit fontScale="85000" lnSpcReduction="10000"/>
          </a:bodyPr>
          <a:lstStyle/>
          <a:p>
            <a:r>
              <a:rPr lang="en-US" dirty="0"/>
              <a:t>Most of the curriculum is available in </a:t>
            </a:r>
            <a:r>
              <a:rPr lang="en-US" b="1" dirty="0"/>
              <a:t>individualized study </a:t>
            </a:r>
            <a:r>
              <a:rPr lang="en-US" b="1" dirty="0" smtClean="0"/>
              <a:t>texts.</a:t>
            </a:r>
            <a:r>
              <a:rPr lang="en-US" dirty="0" smtClean="0"/>
              <a:t> These </a:t>
            </a:r>
            <a:r>
              <a:rPr lang="en-US" dirty="0"/>
              <a:t>academic materials are specifically designed to allow students to complete courses in a private atmosphere </a:t>
            </a:r>
            <a:r>
              <a:rPr lang="en-US" b="1" dirty="0"/>
              <a:t>as rapidly as desired or as slowly as needed</a:t>
            </a:r>
            <a:r>
              <a:rPr lang="en-US" dirty="0"/>
              <a:t> to earn transcript credit toward a diploma. Students sometimes participate in what is called </a:t>
            </a:r>
            <a:r>
              <a:rPr lang="en-US" b="1" dirty="0"/>
              <a:t>blended learning</a:t>
            </a:r>
            <a:r>
              <a:rPr lang="en-US" dirty="0"/>
              <a:t>…the combination of computer-delivered courses, tutorials, paper-based books, and/or classrooms participation.</a:t>
            </a:r>
          </a:p>
          <a:p>
            <a:endParaRPr lang="en-US" dirty="0"/>
          </a:p>
        </p:txBody>
      </p:sp>
      <p:pic>
        <p:nvPicPr>
          <p:cNvPr id="3075" name="Picture 3" descr="C:\Users\Walter\Pictures\2012-10-17 005\DSCN14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9287" y="2458598"/>
            <a:ext cx="2040680" cy="13296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Walter\Pictures\male teacher tutoring bo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864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alter\Pictures\2012-10-20 001\woman in suit talking with stud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173904"/>
            <a:ext cx="2438400" cy="16184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alter\Pictures\2012-10-23 001\prac. photos 0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8053" y="3886200"/>
            <a:ext cx="1905000" cy="219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2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0"/>
            <a:ext cx="4038600" cy="6324600"/>
          </a:xfrm>
        </p:spPr>
        <p:txBody>
          <a:bodyPr>
            <a:normAutofit fontScale="92500" lnSpcReduction="20000"/>
          </a:bodyPr>
          <a:lstStyle/>
          <a:p>
            <a:r>
              <a:rPr lang="en-US" dirty="0"/>
              <a:t>Earning transcript credits is not based on the calendar or the number of days students attend </a:t>
            </a:r>
            <a:r>
              <a:rPr lang="en-US" dirty="0" smtClean="0"/>
              <a:t>Choice </a:t>
            </a:r>
            <a:r>
              <a:rPr lang="en-US" dirty="0"/>
              <a:t>High School.  Students </a:t>
            </a:r>
            <a:r>
              <a:rPr lang="en-US" b="1" dirty="0"/>
              <a:t>earn transcript credit only by completing all course work</a:t>
            </a:r>
            <a:r>
              <a:rPr lang="en-US" dirty="0"/>
              <a:t> prescribed in the individualized curriculum.  Some students complete courses in only a few months; others take longer.  The difference is personal initiative, effort, and focus.  In reality, students determine when courses are completed.</a:t>
            </a:r>
          </a:p>
          <a:p>
            <a:endParaRPr lang="en-US" dirty="0"/>
          </a:p>
        </p:txBody>
      </p:sp>
      <p:pic>
        <p:nvPicPr>
          <p:cNvPr id="4098" name="Picture 2" descr="C:\Users\Walter\Pictures\2012-10-17 001\DSCN14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674" y="2810256"/>
            <a:ext cx="2121204" cy="14569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alter\Pictures\2012-10-17 001\DSCN14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43584"/>
            <a:ext cx="1726720" cy="229514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Walter\Pictures\2012-10-17 001\DSCN14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623" y="3805428"/>
            <a:ext cx="1901988" cy="19903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Walter\Pictures\asian teacher with anglo bo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6903" y="719437"/>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Walter\Pictures\forward looking gra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6606" y="4648200"/>
            <a:ext cx="2017272" cy="161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52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838200"/>
            <a:ext cx="4038600" cy="5029200"/>
          </a:xfrm>
        </p:spPr>
        <p:txBody>
          <a:bodyPr>
            <a:normAutofit fontScale="77500" lnSpcReduction="20000"/>
          </a:bodyPr>
          <a:lstStyle/>
          <a:p>
            <a:r>
              <a:rPr lang="en-US" dirty="0" smtClean="0"/>
              <a:t>Choice </a:t>
            </a:r>
            <a:r>
              <a:rPr lang="en-US" dirty="0"/>
              <a:t>operates on the principle that students who previously failed courses (in other schools) need to </a:t>
            </a:r>
            <a:r>
              <a:rPr lang="en-US" b="1" dirty="0"/>
              <a:t>repeat only the failed portion</a:t>
            </a:r>
            <a:r>
              <a:rPr lang="en-US" dirty="0"/>
              <a:t> of the courses.   Moreover, students who are eager to graduate may </a:t>
            </a:r>
            <a:r>
              <a:rPr lang="en-US" b="1" dirty="0"/>
              <a:t>accelerate their schedule</a:t>
            </a:r>
            <a:r>
              <a:rPr lang="en-US" dirty="0"/>
              <a:t> and graduate “early.”  Some </a:t>
            </a:r>
            <a:r>
              <a:rPr lang="en-US" dirty="0" smtClean="0"/>
              <a:t>students </a:t>
            </a:r>
            <a:r>
              <a:rPr lang="en-US" dirty="0"/>
              <a:t>complete more than two years of academic work in one year!  That could be your teenager. However, students are more likely to experience success in school when parents help, support, and assist school staff.</a:t>
            </a:r>
          </a:p>
          <a:p>
            <a:endParaRPr lang="en-US" dirty="0"/>
          </a:p>
        </p:txBody>
      </p:sp>
      <p:pic>
        <p:nvPicPr>
          <p:cNvPr id="5122" name="Picture 2" descr="C:\Users\Walter\Pictures\man and daughter with teahc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5093" y="838200"/>
            <a:ext cx="2438400" cy="15532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alter\Pictures\woman with B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356" y="2057400"/>
            <a:ext cx="2263548" cy="18649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Walter\Pictures\2012-10-20 001\girl graduate with d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3386" y="3657600"/>
            <a:ext cx="2108510" cy="245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634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4678363"/>
          </a:xfrm>
        </p:spPr>
        <p:txBody>
          <a:bodyPr>
            <a:normAutofit lnSpcReduction="10000"/>
          </a:bodyPr>
          <a:lstStyle/>
          <a:p>
            <a:r>
              <a:rPr lang="en-US" b="1" dirty="0"/>
              <a:t>The enrollment process</a:t>
            </a:r>
            <a:r>
              <a:rPr lang="en-US" dirty="0"/>
              <a:t> is designed to help your family learn about the </a:t>
            </a:r>
            <a:r>
              <a:rPr lang="en-US" dirty="0" smtClean="0"/>
              <a:t>individualized </a:t>
            </a:r>
            <a:r>
              <a:rPr lang="en-US" dirty="0"/>
              <a:t>learning method, philosophy, and policies, and to enable our staff to work with you to determine the best schedule and academic program for your family.  </a:t>
            </a:r>
          </a:p>
          <a:p>
            <a:endParaRPr lang="en-US" dirty="0"/>
          </a:p>
        </p:txBody>
      </p:sp>
      <p:pic>
        <p:nvPicPr>
          <p:cNvPr id="6147" name="Picture 3" descr="C:\Users\Walter\Pictures\2012-10-20 001\black female teacher with two stude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990600"/>
            <a:ext cx="3022777" cy="1466088"/>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Walter\Pictures\2011-05-24 002\Academic Contra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3571" y="4419600"/>
            <a:ext cx="2462412" cy="23203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Walter\Pictures\2011-05-24 002\Transcript Plan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999815"/>
            <a:ext cx="3076956" cy="14432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Walter\Pictures\young girl enrol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124200"/>
            <a:ext cx="2412281" cy="172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2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5969</TotalTime>
  <Words>1634</Words>
  <Application>Microsoft Office PowerPoint</Application>
  <PresentationFormat>On-screen Show (4:3)</PresentationFormat>
  <Paragraphs>26</Paragraphs>
  <Slides>24</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Office Theme</vt:lpstr>
      <vt:lpstr>Slide</vt:lpstr>
      <vt:lpstr>CHOICE HIGH SCHOOL PARENT ORIENTATION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 POWERPOINT/FILM SCRIPT FOR PARENTS</dc:title>
  <dc:creator>Walter</dc:creator>
  <cp:lastModifiedBy>Ronald Johnson</cp:lastModifiedBy>
  <cp:revision>55</cp:revision>
  <dcterms:created xsi:type="dcterms:W3CDTF">2012-10-15T20:39:11Z</dcterms:created>
  <dcterms:modified xsi:type="dcterms:W3CDTF">2014-04-15T20:51:47Z</dcterms:modified>
</cp:coreProperties>
</file>